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9456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64" autoAdjust="0"/>
    <p:restoredTop sz="86460" autoAdjust="0"/>
  </p:normalViewPr>
  <p:slideViewPr>
    <p:cSldViewPr>
      <p:cViewPr varScale="1">
        <p:scale>
          <a:sx n="54" d="100"/>
          <a:sy n="54" d="100"/>
        </p:scale>
        <p:origin x="-1642" y="-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AEF2A-ACD0-460F-AD26-FCFC65A02979}" type="datetimeFigureOut">
              <a:rPr lang="en-GB" smtClean="0"/>
              <a:t>12/02/2015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F3C8D-A841-4186-9590-E47824DFDC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0001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AEF2A-ACD0-460F-AD26-FCFC65A02979}" type="datetimeFigureOut">
              <a:rPr lang="en-GB" smtClean="0"/>
              <a:t>12/02/2015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F3C8D-A841-4186-9590-E47824DFDC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19204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AEF2A-ACD0-460F-AD26-FCFC65A02979}" type="datetimeFigureOut">
              <a:rPr lang="en-GB" smtClean="0"/>
              <a:t>12/02/2015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F3C8D-A841-4186-9590-E47824DFDC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95033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AEF2A-ACD0-460F-AD26-FCFC65A02979}" type="datetimeFigureOut">
              <a:rPr lang="en-GB" smtClean="0"/>
              <a:t>12/02/2015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F3C8D-A841-4186-9590-E47824DFDC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1767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AEF2A-ACD0-460F-AD26-FCFC65A02979}" type="datetimeFigureOut">
              <a:rPr lang="en-GB" smtClean="0"/>
              <a:t>12/02/2015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F3C8D-A841-4186-9590-E47824DFDC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36425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AEF2A-ACD0-460F-AD26-FCFC65A02979}" type="datetimeFigureOut">
              <a:rPr lang="en-GB" smtClean="0"/>
              <a:t>12/02/2015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F3C8D-A841-4186-9590-E47824DFDC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78610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AEF2A-ACD0-460F-AD26-FCFC65A02979}" type="datetimeFigureOut">
              <a:rPr lang="en-GB" smtClean="0"/>
              <a:t>12/02/2015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F3C8D-A841-4186-9590-E47824DFDC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72851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AEF2A-ACD0-460F-AD26-FCFC65A02979}" type="datetimeFigureOut">
              <a:rPr lang="en-GB" smtClean="0"/>
              <a:t>12/02/2015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F3C8D-A841-4186-9590-E47824DFDC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5454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AEF2A-ACD0-460F-AD26-FCFC65A02979}" type="datetimeFigureOut">
              <a:rPr lang="en-GB" smtClean="0"/>
              <a:t>12/02/2015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F3C8D-A841-4186-9590-E47824DFDC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0095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AEF2A-ACD0-460F-AD26-FCFC65A02979}" type="datetimeFigureOut">
              <a:rPr lang="en-GB" smtClean="0"/>
              <a:t>12/02/2015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F3C8D-A841-4186-9590-E47824DFDC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6621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AEF2A-ACD0-460F-AD26-FCFC65A02979}" type="datetimeFigureOut">
              <a:rPr lang="en-GB" smtClean="0"/>
              <a:t>12/02/2015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F3C8D-A841-4186-9590-E47824DFDC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96439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EAEF2A-ACD0-460F-AD26-FCFC65A02979}" type="datetimeFigureOut">
              <a:rPr lang="en-GB" smtClean="0"/>
              <a:t>12/02/2015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AF3C8D-A841-4186-9590-E47824DFDC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62162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404664"/>
            <a:ext cx="6696744" cy="6048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6719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</p:spPr>
        <p:txBody>
          <a:bodyPr/>
          <a:lstStyle/>
          <a:p>
            <a:r>
              <a:rPr lang="en-GB" dirty="0" smtClean="0"/>
              <a:t>2013 Phase 1 Bid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363272" cy="4853136"/>
          </a:xfrm>
        </p:spPr>
        <p:txBody>
          <a:bodyPr/>
          <a:lstStyle/>
          <a:p>
            <a:r>
              <a:rPr lang="en-GB" dirty="0" smtClean="0"/>
              <a:t>Joint LBE-Working Group Bid for £4m</a:t>
            </a:r>
          </a:p>
          <a:p>
            <a:r>
              <a:rPr lang="en-GB" dirty="0" smtClean="0"/>
              <a:t>Staff recommended first round pass and £300,000 development funding</a:t>
            </a:r>
            <a:endParaRPr lang="en-GB" dirty="0"/>
          </a:p>
          <a:p>
            <a:r>
              <a:rPr lang="en-GB" dirty="0" smtClean="0"/>
              <a:t>But funding rationed at each session</a:t>
            </a:r>
          </a:p>
          <a:p>
            <a:r>
              <a:rPr lang="en-GB" dirty="0" smtClean="0"/>
              <a:t>Committee questioned lack of business plan and relationship with Stableyard  - </a:t>
            </a:r>
            <a:r>
              <a:rPr lang="en-GB" b="1" dirty="0" smtClean="0"/>
              <a:t>but</a:t>
            </a:r>
            <a:r>
              <a:rPr lang="en-GB" dirty="0" smtClean="0"/>
              <a:t> both excluded from this phase by HLF guidance!</a:t>
            </a:r>
          </a:p>
          <a:p>
            <a:r>
              <a:rPr lang="en-GB" dirty="0" smtClean="0"/>
              <a:t>Application unsuccessful</a:t>
            </a:r>
          </a:p>
          <a:p>
            <a:r>
              <a:rPr lang="en-GB" dirty="0" smtClean="0"/>
              <a:t>HLF increasingly </a:t>
            </a:r>
            <a:r>
              <a:rPr lang="en-GB" dirty="0" smtClean="0"/>
              <a:t>risk averse – concern about longer term viability of many schemes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00392" y="1600200"/>
            <a:ext cx="586408" cy="4525963"/>
          </a:xfrm>
        </p:spPr>
        <p:txBody>
          <a:bodyPr/>
          <a:lstStyle/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0807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76673"/>
            <a:ext cx="7772400" cy="1152127"/>
          </a:xfrm>
        </p:spPr>
        <p:txBody>
          <a:bodyPr/>
          <a:lstStyle/>
          <a:p>
            <a:r>
              <a:rPr lang="en-GB" dirty="0" smtClean="0"/>
              <a:t>Current  Approach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9592" y="1772816"/>
            <a:ext cx="7272808" cy="4320480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</a:rPr>
              <a:t>Advice from English Heritage and Heritage Lottery Fund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</a:rPr>
              <a:t>English Heritage programme as used for Gunnersbury Park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</a:rPr>
              <a:t>Much more work before applying for funding to decrease risk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</a:rPr>
              <a:t>Condition survey of House, Stableyard and Murals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</a:rPr>
              <a:t>Done  - positive reports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1070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548681"/>
            <a:ext cx="7772400" cy="864095"/>
          </a:xfrm>
        </p:spPr>
        <p:txBody>
          <a:bodyPr>
            <a:normAutofit/>
          </a:bodyPr>
          <a:lstStyle/>
          <a:p>
            <a:r>
              <a:rPr lang="en-GB" sz="3200" b="1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LBE led Partnership Board</a:t>
            </a:r>
            <a:endParaRPr lang="en-GB" sz="3200" b="1" dirty="0">
              <a:solidFill>
                <a:schemeClr val="tx1">
                  <a:tint val="7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412776"/>
            <a:ext cx="6400800" cy="4680520"/>
          </a:xfrm>
        </p:spPr>
        <p:txBody>
          <a:bodyPr/>
          <a:lstStyle/>
          <a:p>
            <a:r>
              <a:rPr lang="en-GB" dirty="0" smtClean="0">
                <a:solidFill>
                  <a:schemeClr val="tx1"/>
                </a:solidFill>
              </a:rPr>
              <a:t>Chair – Cllr Bambos Charalambous</a:t>
            </a:r>
          </a:p>
          <a:p>
            <a:r>
              <a:rPr lang="en-GB" dirty="0" smtClean="0">
                <a:solidFill>
                  <a:schemeClr val="tx1"/>
                </a:solidFill>
              </a:rPr>
              <a:t>English Heritage</a:t>
            </a:r>
          </a:p>
          <a:p>
            <a:r>
              <a:rPr lang="en-GB" dirty="0" err="1" smtClean="0">
                <a:solidFill>
                  <a:schemeClr val="tx1"/>
                </a:solidFill>
              </a:rPr>
              <a:t>FoBP</a:t>
            </a:r>
            <a:r>
              <a:rPr lang="en-GB" dirty="0" smtClean="0">
                <a:solidFill>
                  <a:schemeClr val="tx1"/>
                </a:solidFill>
              </a:rPr>
              <a:t>, Broomfield House Trust</a:t>
            </a:r>
          </a:p>
          <a:p>
            <a:r>
              <a:rPr lang="en-GB" dirty="0" smtClean="0">
                <a:solidFill>
                  <a:schemeClr val="tx1"/>
                </a:solidFill>
              </a:rPr>
              <a:t>Conservation Advisory Group</a:t>
            </a:r>
          </a:p>
          <a:p>
            <a:r>
              <a:rPr lang="en-GB" dirty="0" smtClean="0">
                <a:solidFill>
                  <a:schemeClr val="tx1"/>
                </a:solidFill>
              </a:rPr>
              <a:t>FERRA, BHORA</a:t>
            </a:r>
          </a:p>
          <a:p>
            <a:r>
              <a:rPr lang="en-GB" dirty="0" smtClean="0">
                <a:solidFill>
                  <a:schemeClr val="tx1"/>
                </a:solidFill>
              </a:rPr>
              <a:t>Enterprise Enfield, Chamber of Commerce, Love Your Doorstep</a:t>
            </a:r>
          </a:p>
          <a:p>
            <a:r>
              <a:rPr lang="en-GB" dirty="0" smtClean="0">
                <a:solidFill>
                  <a:schemeClr val="tx1"/>
                </a:solidFill>
              </a:rPr>
              <a:t>LBE Officers</a:t>
            </a:r>
          </a:p>
          <a:p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0803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48681"/>
            <a:ext cx="7772400" cy="648071"/>
          </a:xfrm>
        </p:spPr>
        <p:txBody>
          <a:bodyPr>
            <a:normAutofit fontScale="90000"/>
          </a:bodyPr>
          <a:lstStyle/>
          <a:p>
            <a:r>
              <a:rPr lang="en-GB" b="1" dirty="0" smtClean="0"/>
              <a:t>Current work</a:t>
            </a:r>
            <a:endParaRPr lang="en-GB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412776"/>
            <a:ext cx="6944816" cy="5040560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</a:rPr>
              <a:t>Donald Insall Associates appointed to lead next stages</a:t>
            </a:r>
            <a:endParaRPr lang="en-GB" dirty="0">
              <a:solidFill>
                <a:schemeClr val="tx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</a:rPr>
              <a:t>Stabilise </a:t>
            </a:r>
            <a:r>
              <a:rPr lang="en-GB" dirty="0">
                <a:solidFill>
                  <a:schemeClr val="tx1"/>
                </a:solidFill>
              </a:rPr>
              <a:t>existing structures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</a:rPr>
              <a:t>Conservation Management Plan for </a:t>
            </a:r>
            <a:r>
              <a:rPr lang="en-GB" b="1" dirty="0" smtClean="0">
                <a:solidFill>
                  <a:schemeClr val="tx1"/>
                </a:solidFill>
              </a:rPr>
              <a:t>whole</a:t>
            </a:r>
            <a:r>
              <a:rPr lang="en-GB" dirty="0" smtClean="0">
                <a:solidFill>
                  <a:schemeClr val="tx1"/>
                </a:solidFill>
              </a:rPr>
              <a:t> park underway leading to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</a:rPr>
              <a:t>10 </a:t>
            </a:r>
            <a:r>
              <a:rPr lang="en-GB" dirty="0" err="1" smtClean="0">
                <a:solidFill>
                  <a:schemeClr val="tx1"/>
                </a:solidFill>
              </a:rPr>
              <a:t>Yr</a:t>
            </a:r>
            <a:r>
              <a:rPr lang="en-GB" dirty="0" smtClean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c</a:t>
            </a:r>
            <a:r>
              <a:rPr lang="en-GB" dirty="0" err="1" smtClean="0">
                <a:solidFill>
                  <a:schemeClr val="tx1"/>
                </a:solidFill>
              </a:rPr>
              <a:t>osted</a:t>
            </a:r>
            <a:r>
              <a:rPr lang="en-GB" dirty="0" smtClean="0">
                <a:solidFill>
                  <a:schemeClr val="tx1"/>
                </a:solidFill>
              </a:rPr>
              <a:t> action plan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</a:rPr>
              <a:t>Options Appraisal </a:t>
            </a:r>
            <a:r>
              <a:rPr lang="en-GB" dirty="0">
                <a:solidFill>
                  <a:schemeClr val="tx1"/>
                </a:solidFill>
              </a:rPr>
              <a:t>to </a:t>
            </a:r>
            <a:r>
              <a:rPr lang="en-GB" dirty="0" smtClean="0">
                <a:solidFill>
                  <a:schemeClr val="tx1"/>
                </a:solidFill>
              </a:rPr>
              <a:t>follow concentrating on House and Stableyard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865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/>
          <a:lstStyle/>
          <a:p>
            <a:r>
              <a:rPr lang="en-GB" b="1" dirty="0" smtClean="0"/>
              <a:t>Funding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Remember concern about risk – particularly over longer term running cost</a:t>
            </a:r>
          </a:p>
          <a:p>
            <a:r>
              <a:rPr lang="en-GB" dirty="0" smtClean="0"/>
              <a:t>Need to spell out a </a:t>
            </a:r>
            <a:r>
              <a:rPr lang="en-GB" dirty="0" smtClean="0"/>
              <a:t>detailed</a:t>
            </a:r>
            <a:r>
              <a:rPr lang="en-GB" dirty="0" smtClean="0"/>
              <a:t> </a:t>
            </a:r>
            <a:r>
              <a:rPr lang="en-GB" dirty="0" smtClean="0"/>
              <a:t>long </a:t>
            </a:r>
            <a:r>
              <a:rPr lang="en-GB" dirty="0" smtClean="0"/>
              <a:t>term business plan </a:t>
            </a:r>
            <a:r>
              <a:rPr lang="en-GB" b="1" dirty="0" smtClean="0"/>
              <a:t>before</a:t>
            </a:r>
            <a:r>
              <a:rPr lang="en-GB" dirty="0" smtClean="0"/>
              <a:t> applying for grant for House under new Enterprise Grant scheme as advised by HLF</a:t>
            </a:r>
          </a:p>
          <a:p>
            <a:r>
              <a:rPr lang="en-GB" dirty="0" smtClean="0"/>
              <a:t>HLF fund “conservation deficit”, difference between project cost and increased value</a:t>
            </a:r>
          </a:p>
          <a:p>
            <a:r>
              <a:rPr lang="en-GB" dirty="0" smtClean="0"/>
              <a:t>Then apply for Parks for People grant for wider park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99079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48681"/>
            <a:ext cx="7772400" cy="360039"/>
          </a:xfrm>
        </p:spPr>
        <p:txBody>
          <a:bodyPr>
            <a:normAutofit fontScale="90000"/>
          </a:bodyPr>
          <a:lstStyle/>
          <a:p>
            <a:r>
              <a:rPr lang="en-GB" b="1" dirty="0" smtClean="0"/>
              <a:t>Our Concerns</a:t>
            </a:r>
            <a:endParaRPr lang="en-GB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1640" y="1124744"/>
            <a:ext cx="7232848" cy="5328592"/>
          </a:xfrm>
        </p:spPr>
        <p:txBody>
          <a:bodyPr>
            <a:normAutofit fontScale="92500" lnSpcReduction="20000"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</a:rPr>
              <a:t>Finance </a:t>
            </a:r>
            <a:r>
              <a:rPr lang="en-GB" dirty="0">
                <a:solidFill>
                  <a:schemeClr val="tx1"/>
                </a:solidFill>
              </a:rPr>
              <a:t>always the issue </a:t>
            </a:r>
            <a:r>
              <a:rPr lang="en-GB" dirty="0" smtClean="0">
                <a:solidFill>
                  <a:schemeClr val="tx1"/>
                </a:solidFill>
              </a:rPr>
              <a:t>but running costs now brought </a:t>
            </a:r>
            <a:r>
              <a:rPr lang="en-GB" dirty="0">
                <a:solidFill>
                  <a:schemeClr val="tx1"/>
                </a:solidFill>
              </a:rPr>
              <a:t>upfront </a:t>
            </a:r>
            <a:endParaRPr lang="en-GB" dirty="0" smtClean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</a:rPr>
              <a:t>No suggestion that commercial activity inappropriate for the Park will result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</a:rPr>
              <a:t>All </a:t>
            </a:r>
            <a:r>
              <a:rPr lang="en-GB" dirty="0">
                <a:solidFill>
                  <a:schemeClr val="tx1"/>
                </a:solidFill>
              </a:rPr>
              <a:t>issues will be in the open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</a:rPr>
              <a:t>Wider public consultation built in to contract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</a:rPr>
              <a:t>How </a:t>
            </a:r>
            <a:r>
              <a:rPr lang="en-GB" dirty="0">
                <a:solidFill>
                  <a:schemeClr val="tx1"/>
                </a:solidFill>
              </a:rPr>
              <a:t>will any “commercial” input leave community access?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rgbClr val="FF0000"/>
                </a:solidFill>
              </a:rPr>
              <a:t>This is the last chance for Broomfield House – all avenues will have been explored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GB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3537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539552" y="836712"/>
            <a:ext cx="7124328" cy="792163"/>
          </a:xfrm>
        </p:spPr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60287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405</TotalTime>
  <Words>296</Words>
  <Application>Microsoft Office PowerPoint</Application>
  <PresentationFormat>On-screen Show (4:3)</PresentationFormat>
  <Paragraphs>39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2013 Phase 1 Bid</vt:lpstr>
      <vt:lpstr>Current  Approach</vt:lpstr>
      <vt:lpstr>LBE led Partnership Board</vt:lpstr>
      <vt:lpstr>Current work</vt:lpstr>
      <vt:lpstr>Funding</vt:lpstr>
      <vt:lpstr>Our Concerns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colin</dc:creator>
  <cp:lastModifiedBy>colin</cp:lastModifiedBy>
  <cp:revision>30</cp:revision>
  <cp:lastPrinted>2015-02-09T15:38:06Z</cp:lastPrinted>
  <dcterms:created xsi:type="dcterms:W3CDTF">2015-02-09T14:06:54Z</dcterms:created>
  <dcterms:modified xsi:type="dcterms:W3CDTF">2015-02-12T17:21:03Z</dcterms:modified>
</cp:coreProperties>
</file>